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5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0.xml"/>
  <Override ContentType="application/vnd.openxmlformats-officedocument.presentationml.slide+xml" PartName="/ppt/slides/slide47.xml"/>
  <Override ContentType="application/vnd.openxmlformats-officedocument.presentationml.slide+xml" PartName="/ppt/slides/slide94.xml"/>
  <Override ContentType="application/vnd.openxmlformats-officedocument.presentationml.slide+xml" PartName="/ppt/slides/slide77.xml"/>
  <Override ContentType="application/vnd.openxmlformats-officedocument.presentationml.slide+xml" PartName="/ppt/slides/slide33.xml"/>
  <Override ContentType="application/vnd.openxmlformats-officedocument.presentationml.slide+xml" PartName="/ppt/slides/slide35.xml"/>
  <Override ContentType="application/vnd.openxmlformats-officedocument.presentationml.slide+xml" PartName="/ppt/slides/slide90.xml"/>
  <Override ContentType="application/vnd.openxmlformats-officedocument.presentationml.slide+xml" PartName="/ppt/slides/slide97.xml"/>
  <Override ContentType="application/vnd.openxmlformats-officedocument.presentationml.slide+xml" PartName="/ppt/slides/slide56.xml"/>
  <Override ContentType="application/vnd.openxmlformats-officedocument.presentationml.slide+xml" PartName="/ppt/slides/slide50.xml"/>
  <Override ContentType="application/vnd.openxmlformats-officedocument.presentationml.slide+xml" PartName="/ppt/slides/slide61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53.xml"/>
  <Override ContentType="application/vnd.openxmlformats-officedocument.presentationml.slide+xml" PartName="/ppt/slides/slide44.xml"/>
  <Override ContentType="application/vnd.openxmlformats-officedocument.presentationml.slide+xml" PartName="/ppt/slides/slide7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74.xml"/>
  <Override ContentType="application/vnd.openxmlformats-officedocument.presentationml.slide+xml" PartName="/ppt/slides/slide8.xml"/>
  <Override ContentType="application/vnd.openxmlformats-officedocument.presentationml.slide+xml" PartName="/ppt/slides/slide73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62.xml"/>
  <Override ContentType="application/vnd.openxmlformats-officedocument.presentationml.slide+xml" PartName="/ppt/slides/slide91.xml"/>
  <Override ContentType="application/vnd.openxmlformats-officedocument.presentationml.slide+xml" PartName="/ppt/slides/slide95.xml"/>
  <Override ContentType="application/vnd.openxmlformats-officedocument.presentationml.slide+xml" PartName="/ppt/slides/slide65.xml"/>
  <Override ContentType="application/vnd.openxmlformats-officedocument.presentationml.slide+xml" PartName="/ppt/slides/slide69.xml"/>
  <Override ContentType="application/vnd.openxmlformats-officedocument.presentationml.slide+xml" PartName="/ppt/slides/slide25.xml"/>
  <Override ContentType="application/vnd.openxmlformats-officedocument.presentationml.slide+xml" PartName="/ppt/slides/slide17.xml"/>
  <Override ContentType="application/vnd.openxmlformats-officedocument.presentationml.slide+xml" PartName="/ppt/slides/slide93.xml"/>
  <Override ContentType="application/vnd.openxmlformats-officedocument.presentationml.slide+xml" PartName="/ppt/slides/slide34.xml"/>
  <Override ContentType="application/vnd.openxmlformats-officedocument.presentationml.slide+xml" PartName="/ppt/slides/slide10.xml"/>
  <Override ContentType="application/vnd.openxmlformats-officedocument.presentationml.slide+xml" PartName="/ppt/slides/slide81.xml"/>
  <Override ContentType="application/vnd.openxmlformats-officedocument.presentationml.slide+xml" PartName="/ppt/slides/slide88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64.xml"/>
  <Override ContentType="application/vnd.openxmlformats-officedocument.presentationml.slide+xml" PartName="/ppt/slides/slide29.xml"/>
  <Override ContentType="application/vnd.openxmlformats-officedocument.presentationml.slide+xml" PartName="/ppt/slides/slide66.xml"/>
  <Override ContentType="application/vnd.openxmlformats-officedocument.presentationml.slide+xml" PartName="/ppt/slides/slide15.xml"/>
  <Override ContentType="application/vnd.openxmlformats-officedocument.presentationml.slide+xml" PartName="/ppt/slides/slide59.xml"/>
  <Override ContentType="application/vnd.openxmlformats-officedocument.presentationml.slide+xml" PartName="/ppt/slides/slide76.xml"/>
  <Override ContentType="application/vnd.openxmlformats-officedocument.presentationml.slide+xml" PartName="/ppt/slides/slide27.xml"/>
  <Override ContentType="application/vnd.openxmlformats-officedocument.presentationml.slide+xml" PartName="/ppt/slides/slide5.xml"/>
  <Override ContentType="application/vnd.openxmlformats-officedocument.presentationml.slide+xml" PartName="/ppt/slides/slide55.xml"/>
  <Override ContentType="application/vnd.openxmlformats-officedocument.presentationml.slide+xml" PartName="/ppt/slides/slide63.xml"/>
  <Override ContentType="application/vnd.openxmlformats-officedocument.presentationml.slide+xml" PartName="/ppt/slides/slide37.xml"/>
  <Override ContentType="application/vnd.openxmlformats-officedocument.presentationml.slide+xml" PartName="/ppt/slides/slide92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6.xml"/>
  <Override ContentType="application/vnd.openxmlformats-officedocument.presentationml.slide+xml" PartName="/ppt/slides/slide96.xml"/>
  <Override ContentType="application/vnd.openxmlformats-officedocument.presentationml.slide+xml" PartName="/ppt/slides/slide24.xml"/>
  <Override ContentType="application/vnd.openxmlformats-officedocument.presentationml.slide+xml" PartName="/ppt/slides/slide68.xml"/>
  <Override ContentType="application/vnd.openxmlformats-officedocument.presentationml.slide+xml" PartName="/ppt/slides/slide85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78.xml"/>
  <Override ContentType="application/vnd.openxmlformats-officedocument.presentationml.slide+xml" PartName="/ppt/slides/slide46.xml"/>
  <Override ContentType="application/vnd.openxmlformats-officedocument.presentationml.slide+xml" PartName="/ppt/slides/slide71.xml"/>
  <Override ContentType="application/vnd.openxmlformats-officedocument.presentationml.slide+xml" PartName="/ppt/slides/slide80.xml"/>
  <Override ContentType="application/vnd.openxmlformats-officedocument.presentationml.slide+xml" PartName="/ppt/slides/slide98.xml"/>
  <Override ContentType="application/vnd.openxmlformats-officedocument.presentationml.slide+xml" PartName="/ppt/slides/slide18.xml"/>
  <Override ContentType="application/vnd.openxmlformats-officedocument.presentationml.slide+xml" PartName="/ppt/slides/slide79.xml"/>
  <Override ContentType="application/vnd.openxmlformats-officedocument.presentationml.slide+xml" PartName="/ppt/slides/slide58.xml"/>
  <Override ContentType="application/vnd.openxmlformats-officedocument.presentationml.slide+xml" PartName="/ppt/slides/slide89.xml"/>
  <Override ContentType="application/vnd.openxmlformats-officedocument.presentationml.slide+xml" PartName="/ppt/slides/slide30.xml"/>
  <Override ContentType="application/vnd.openxmlformats-officedocument.presentationml.slide+xml" PartName="/ppt/slides/slide4.xml"/>
  <Override ContentType="application/vnd.openxmlformats-officedocument.presentationml.slide+xml" PartName="/ppt/slides/slide49.xml"/>
  <Override ContentType="application/vnd.openxmlformats-officedocument.presentationml.slide+xml" PartName="/ppt/slides/slide75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67.xml"/>
  <Override ContentType="application/vnd.openxmlformats-officedocument.presentationml.slide+xml" PartName="/ppt/slides/slide3.xml"/>
  <Override ContentType="application/vnd.openxmlformats-officedocument.presentationml.slide+xml" PartName="/ppt/slides/slide54.xml"/>
  <Override ContentType="application/vnd.openxmlformats-officedocument.presentationml.slide+xml" PartName="/ppt/slides/slide87.xml"/>
  <Override ContentType="application/vnd.openxmlformats-officedocument.presentationml.slide+xml" PartName="/ppt/slides/slide23.xml"/>
  <Override ContentType="application/vnd.openxmlformats-officedocument.presentationml.slide+xml" PartName="/ppt/slides/slide86.xml"/>
  <Override ContentType="application/vnd.openxmlformats-officedocument.presentationml.slide+xml" PartName="/ppt/slides/slide60.xml"/>
  <Override ContentType="application/vnd.openxmlformats-officedocument.presentationml.slide+xml" PartName="/ppt/slides/slide51.xml"/>
  <Override ContentType="application/vnd.openxmlformats-officedocument.presentationml.slide+xml" PartName="/ppt/slides/slide57.xml"/>
  <Override ContentType="application/vnd.openxmlformats-officedocument.presentationml.slide+xml" PartName="/ppt/slides/slide43.xml"/>
  <Override ContentType="application/vnd.openxmlformats-officedocument.presentationml.slide+xml" PartName="/ppt/slides/slide38.xml"/>
  <Override ContentType="application/vnd.openxmlformats-officedocument.presentationml.slide+xml" PartName="/ppt/slides/slide84.xml"/>
  <Override ContentType="application/vnd.openxmlformats-officedocument.presentationml.slide+xml" PartName="/ppt/slides/slide99.xml"/>
  <Override ContentType="application/vnd.openxmlformats-officedocument.presentationml.slide+xml" PartName="/ppt/slides/slide101.xml"/>
  <Override ContentType="application/vnd.openxmlformats-officedocument.presentationml.slide+xml" PartName="/ppt/slides/slide7.xml"/>
  <Override ContentType="application/vnd.openxmlformats-officedocument.presentationml.slide+xml" PartName="/ppt/slides/slide19.xml"/>
  <Override ContentType="application/vnd.openxmlformats-officedocument.presentationml.slide+xml" PartName="/ppt/slides/slide100.xml"/>
  <Override ContentType="application/vnd.openxmlformats-officedocument.presentationml.slide+xml" PartName="/ppt/slides/slide83.xml"/>
  <Override ContentType="application/vnd.openxmlformats-officedocument.presentationml.slide+xml" PartName="/ppt/slides/slide82.xml"/>
  <Override ContentType="application/vnd.openxmlformats-officedocument.presentationml.slide+xml" PartName="/ppt/slides/slide41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2" Type="http://schemas.openxmlformats.org/officeDocument/2006/relationships/presProps" Target="presProps.xml"/><Relationship Id="rId40" Type="http://schemas.openxmlformats.org/officeDocument/2006/relationships/slide" Target="slides/slide35.xml"/><Relationship Id="rId1" Type="http://schemas.openxmlformats.org/officeDocument/2006/relationships/theme" Target="theme/theme1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19" Type="http://schemas.openxmlformats.org/officeDocument/2006/relationships/slide" Target="slides/slide14.xml"/><Relationship Id="rId92" Type="http://schemas.openxmlformats.org/officeDocument/2006/relationships/slide" Target="slides/slide87.xml"/><Relationship Id="rId18" Type="http://schemas.openxmlformats.org/officeDocument/2006/relationships/slide" Target="slides/slide13.xml"/><Relationship Id="rId93" Type="http://schemas.openxmlformats.org/officeDocument/2006/relationships/slide" Target="slides/slide88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6" Type="http://schemas.openxmlformats.org/officeDocument/2006/relationships/slide" Target="slides/slide101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69" Type="http://schemas.openxmlformats.org/officeDocument/2006/relationships/slide" Target="slides/slide64.xml"/><Relationship Id="rId60" Type="http://schemas.openxmlformats.org/officeDocument/2006/relationships/slide" Target="slides/slide55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3.png"/></Relationships>
</file>

<file path=ppt/slides/_rels/slide10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be.com/v/FbGm66DCWok" TargetMode="External"/><Relationship Id="rId5" Type="http://schemas.openxmlformats.org/officeDocument/2006/relationships/image" Target="../media/image80.jpg"/><Relationship Id="rId7" Type="http://schemas.openxmlformats.org/officeDocument/2006/relationships/hyperlink" Target="http://youtube.com/v/FbGm66DCWok" TargetMode="Externa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be.com/v/go2PTuEGfkU" TargetMode="External"/><Relationship Id="rId5" Type="http://schemas.openxmlformats.org/officeDocument/2006/relationships/image" Target="../media/image07.jp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be.com/v/KxELvSK3Gl0" TargetMode="External"/><Relationship Id="rId5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hyperlink" Target="http://jiaze-wu.weebly.com/uploads/1/2/2/4/12248481/2013_vc_bokehrendering_jiazewu.pdf" TargetMode="Externa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be.com/v/iLo8aMKr7E4" TargetMode="External"/><Relationship Id="rId5" Type="http://schemas.openxmlformats.org/officeDocument/2006/relationships/image" Target="../media/image31.jpg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ources.mpi-inf.mpg.de/lensflareRendering/pdf/flare.pdf" TargetMode="Externa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hyperlink" Target="http://resources.mpi-inf.mpg.de/lensflareRendering/pdf/flare.pdf" TargetMode="External"/><Relationship Id="rId5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g.ivd.kit.edu/publications/pubhanika/2014_lenssim.pdf" TargetMode="Externa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47.png"/><Relationship Id="rId5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6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63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image" Target="../media/image06.png"/></Relationships>
</file>

<file path=ppt/slides/_rels/slide7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Relationship Id="rId3" Type="http://schemas.openxmlformats.org/officeDocument/2006/relationships/hyperlink" Target="https://color.adobe.com/create/color-wheel/?base=2&amp;rule=Triad&amp;selected=0&amp;name=My%20Color%20Theme&amp;mode=rgb&amp;rgbvalues=0.7,0,0.027652960265254475,1,0.9807351197468961,0.09999999999999998,1,0,0.03950422895036354,0.07999999999999999,0.5370752867600459,0.8,0.03500000000000003,0.45715981346587564,0.7&amp;swatchOrder=0,1,2,3,4" TargetMode="External"/></Relationships>
</file>

<file path=ppt/slides/_rels/slide7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Relationship Id="rId3" Type="http://schemas.openxmlformats.org/officeDocument/2006/relationships/image" Target="../media/image64.png"/></Relationships>
</file>

<file path=ppt/slides/_rels/slide7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8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70.png"/></Relationships>
</file>

<file path=ppt/slides/_rels/slide8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9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be.com/v/z7WXf9h2-Jg" TargetMode="External"/><Relationship Id="rId5" Type="http://schemas.openxmlformats.org/officeDocument/2006/relationships/image" Target="../media/image73.jpg"/></Relationships>
</file>

<file path=ppt/slides/_rels/slide9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74.png"/></Relationships>
</file>

<file path=ppt/slides/_rels/slide9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2.png"/></Relationships>
</file>

<file path=ppt/slides/_rels/slide9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9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be.com/v/HISZCnQngTk" TargetMode="External"/><Relationship Id="rId5" Type="http://schemas.openxmlformats.org/officeDocument/2006/relationships/image" Target="../media/image7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685800" y="22559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Computación Gráfica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80300" y="1314575"/>
            <a:ext cx="9063599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Clase 9 - Modelos de cámara avanzados. Teoría de color y corrección gamma. HDR/Tonemapping e Image Based Lighting</a:t>
            </a: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 b="0" l="0" r="0" t="14192"/>
          <a:stretch/>
        </p:blipFill>
        <p:spPr>
          <a:xfrm>
            <a:off x="-100" y="1641675"/>
            <a:ext cx="9144002" cy="35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La profundidad de campo se define como la máxima distancia entre puntos perfectamente enfocados en una imagen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850" y="2573750"/>
            <a:ext cx="3791900" cy="25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Sampling interactivo: http://bost.ocks.org/mike/algorithms/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https://www.youtube.com/watch?v=FbGm66DCWok</a:t>
            </a:r>
          </a:p>
        </p:txBody>
      </p:sp>
      <p:sp>
        <p:nvSpPr>
          <p:cNvPr id="699" name="Shape 699">
            <a:hlinkClick r:id="rId4"/>
          </p:cNvPr>
          <p:cNvSpPr/>
          <p:nvPr/>
        </p:nvSpPr>
        <p:spPr>
          <a:xfrm>
            <a:off x="2286000" y="988575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0" name="Shape 700">
            <a:hlinkClick r:id="rId7"/>
          </p:cNvPr>
          <p:cNvSpPr/>
          <p:nvPr/>
        </p:nvSpPr>
        <p:spPr>
          <a:xfrm>
            <a:off x="2286000" y="988575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¿Cómo se modelaría este fenómeno?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Para simular el fenómeno, una cámara requiere una apertura (y su diafragma) y una distancia focal.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En cada punto de la imagen, se genera una muestra a partir de una distribución de puntos en un disco y se la escala por la apertura.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Este punto muestreado es el origen del rayo final, por lo que nos interesa saber su nueva dirección.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Como el modelo de la cámara es sencillo, y sabemos que existe un plano focal, podemos derivar la distancia de la intersección rayo no perturbado/plano focal.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Utilizando el rayo original no perturbado (de la cámara pinhole) con la distancia calculada, se puede encontrar el punto de intersección.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La dirección del rayo final es la dirección del punto en la lente hacia esa intersección.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512" y="1014225"/>
            <a:ext cx="4903725" cy="399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100" y="1063375"/>
            <a:ext cx="6362974" cy="399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136" name="Shape 136">
            <a:hlinkClick r:id="rId4"/>
          </p:cNvPr>
          <p:cNvSpPr/>
          <p:nvPr/>
        </p:nvSpPr>
        <p:spPr>
          <a:xfrm>
            <a:off x="2286000" y="1178250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7" name="Shape 137"/>
          <p:cNvSpPr txBox="1"/>
          <p:nvPr/>
        </p:nvSpPr>
        <p:spPr>
          <a:xfrm>
            <a:off x="875525" y="4684000"/>
            <a:ext cx="7200900" cy="29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https://www.youtube.com/watch?v=go2PTuEGfkU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Hasta ahora consideramos a los diafragmas como discos perfectos.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¿Puede no ser así?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¿Cómo se modelaría un diafragma irregular?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Bokeh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Existe una amplia variedad de diafragmas.</a:t>
            </a:r>
          </a:p>
          <a:p>
            <a:pPr lvl="0" rtl="0">
              <a:spcBef>
                <a:spcPts val="0"/>
              </a:spcBef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La forma y su resultado en la imagen es denominado bokeh, y se utiliza con fines estéticos.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Modelos de cámara avanzados</a:t>
            </a:r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Hasta ahora, el modelo de cámara que implementamos es la cámara pinhole: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775" y="2083100"/>
            <a:ext cx="5651725" cy="30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Bokeh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Puede ser modelado como post-proceso, utilizando una matriz de convolución sobre la imagen, pero no es físicamente correcto.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Para bokehs irregulares,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el kernel puede ser otra imagen.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450" y="2851550"/>
            <a:ext cx="1978000" cy="189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Bokeh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063" y="1186250"/>
            <a:ext cx="6399876" cy="347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Bokeh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36575"/>
            <a:ext cx="4667376" cy="310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625" y="1136575"/>
            <a:ext cx="3172224" cy="21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825" y="3254025"/>
            <a:ext cx="2775824" cy="18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5" y="1364700"/>
            <a:ext cx="8501924" cy="27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625" y="1116475"/>
            <a:ext cx="40957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Al abrir el obturador, la luz alcanza el sensor durante una determinada cantidad de tiempo.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El tiempo debe ser muestreado uniformemente con alguno de los métodos vistos, solo que en una dimensión.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450" y="65612"/>
            <a:ext cx="1138125" cy="11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Dependiendo del tiempo de obturación, del movimiento de la cámara y de los objetos, pueden surgir deformaciones en la imagen final.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425" y="2601600"/>
            <a:ext cx="3780049" cy="24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Al rastro de los objetos en la imagen a lo largo del tiempo se lo denomina motion blur.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350" y="2219675"/>
            <a:ext cx="4210499" cy="280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Se puede definir un patrón en el muestreo temporal!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350" y="2012425"/>
            <a:ext cx="569595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¿Cómo se genera el movimiento en la escena?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Modelos de cámara avanzados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Pero existen otros modelos, que logran simular fenómenos comunes en fotografía tradicional.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12" y="2341875"/>
            <a:ext cx="3575725" cy="26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500" y="2427875"/>
            <a:ext cx="3663949" cy="25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Es necesario poder definir una transformación inicial y final para todos los objetos (incluida la cámara) en el período de obturación.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Es necesario poder definir una transformación inicial y final para todos los objetos (incluida la cámara) en el período de obturación.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Sin embargo, el problema reside en la interpolación entre estas transformaciones.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En un sistema de animación, cada objeto tiene una curva definida para cada atributo posición, rotación y escala en el tiempo.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Sin embargo, en nuestro renderer no existe este concepto, por lo que para lograr esto se utiliza descomposición de matrices. Luego se pueden interpolar correctamente los tres atributos por separado y reconstruir la transformación.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692650" y="4684000"/>
            <a:ext cx="6128399" cy="35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https://www.youtube.com/watch?v=KxELvSK3Gl0</a:t>
            </a:r>
          </a:p>
        </p:txBody>
      </p:sp>
      <p:sp>
        <p:nvSpPr>
          <p:cNvPr id="241" name="Shape 241">
            <a:hlinkClick r:id="rId4"/>
          </p:cNvPr>
          <p:cNvSpPr/>
          <p:nvPr/>
        </p:nvSpPr>
        <p:spPr>
          <a:xfrm>
            <a:off x="2322500" y="995875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Blur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Puede combinarse con Depth of Field para lograr resultados interesantes.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90975"/>
            <a:ext cx="4189393" cy="253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600" y="2309212"/>
            <a:ext cx="4441116" cy="249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Aberración cromática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275" y="1108625"/>
            <a:ext cx="3743600" cy="36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225" y="1312400"/>
            <a:ext cx="31623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Aberración cromática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Es el error de una lente al intentar converger todos los colores al mismo punto focal.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Esto se debe a que el índice de refracción de los materiales dieléctricos decrece al incrementar la longitud de onda de la luz.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Aberración cromática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¿Podríamos aprovechar depth of field para aproximarlo?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Aberración cromática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Es un truco!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250" y="1237412"/>
            <a:ext cx="3377625" cy="33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050" y="1819925"/>
            <a:ext cx="2795124" cy="27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Aberración cromática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Rendering realistic spectral bokeh due to lens stops and aberrations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849" y="933275"/>
            <a:ext cx="4539825" cy="32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Modelos de cámara avanzados</a:t>
            </a:r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Según el nivel de detalle del modelo de la cámara, surgen distintos fenómenos o distorsiones visuales sobre la imagen final.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Analizaremos algunos de los fenómenos más comunes, y luego veremos proyecciones no estándares.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Lens flare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16" y="1143600"/>
            <a:ext cx="7405118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Lens flare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Debido a que las cámaras utilizan diversos sistemas de lentes existen ciertos artefactos, generalmente no deseados, que surgen por reflejos y refracciones entre los lentes.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Si bien se intenta evitar en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fotografía, es abusado en CG.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0" y="2898225"/>
            <a:ext cx="34480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Lens flare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00" y="1463037"/>
            <a:ext cx="3444449" cy="25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250" y="1654325"/>
            <a:ext cx="4252550" cy="23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Lens flare</a:t>
            </a:r>
          </a:p>
        </p:txBody>
      </p:sp>
      <p:sp>
        <p:nvSpPr>
          <p:cNvPr id="309" name="Shape 309">
            <a:hlinkClick r:id="rId4"/>
          </p:cNvPr>
          <p:cNvSpPr/>
          <p:nvPr/>
        </p:nvSpPr>
        <p:spPr>
          <a:xfrm>
            <a:off x="2534025" y="1211725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0" name="Shape 310"/>
          <p:cNvSpPr txBox="1"/>
          <p:nvPr/>
        </p:nvSpPr>
        <p:spPr>
          <a:xfrm>
            <a:off x="1926125" y="4715175"/>
            <a:ext cx="5376899" cy="29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https://www.youtube.com/watch?v=iLo8aMKr7E4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Lens flare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7" y="1580675"/>
            <a:ext cx="8910623" cy="27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1065225" y="4479700"/>
            <a:ext cx="6551700" cy="46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Physically-Based Real-Time Lens Flare Rendering 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Lens flare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065225" y="4479700"/>
            <a:ext cx="6551700" cy="46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Physically-Based Real-Time Lens Flare Rendering 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225" y="955975"/>
            <a:ext cx="4552150" cy="357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400" y="1783562"/>
            <a:ext cx="3213575" cy="16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Modelos avanzados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Existen modelos más complejos de cámaras, que consideran todos estos fenómenos simultáneamente utilizando sistemas de lentes más detallados.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448" y="2730650"/>
            <a:ext cx="4431675" cy="216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554525" y="3239425"/>
            <a:ext cx="3144299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Efficient Monte Carlo Rendering with Realistic Lenses 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Modelos avanzados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87" y="1846350"/>
            <a:ext cx="8122624" cy="233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Modelos de cámara avanzados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 bien analizamos los fenómenos ópticos comunes a sistemas de lentes en cámaras, existen proyecciones no estándares, que pueden servir para determinados casos.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Modelos de cámara adicionales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Tipos de proyecciones adicionales: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Ortográfica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Esférica/Cilíndrica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Ojo de Pez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Modelos de cámara avanzados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Fenómenos de cámara avanzados: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Depth of field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Motion blur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Aberración Cromática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Lens flare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Proyección ortográfica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Todos los rayos de la cámara son paralelos, es decir, no hay perspectiva.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Los objetos tienen el mismo tamaño sin importar su distancia a la cámara.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Proyección ortográfica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 dirección del rayo es la misma que la de la cámara.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550" y="2061677"/>
            <a:ext cx="3495549" cy="297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Proyección ortográfica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500" y="963175"/>
            <a:ext cx="6656199" cy="409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Proyección cilíndrica/esférica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Ambas son útiles para generar imagenes panorámicas; proyectan toda la escena sobre un cilindro o esfera en la posición de la cámara.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La principal diferencia es la deformación vertical.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Proyección cilíndrica/esférica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Ambas proyecciones mapean el plano a la primitiva definida, y usan algunos de los mapeos ya vistos para generación de UVs.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Utilizando el mapeo plano-primitiva, se dispara el rayo en la dirección hacia el punto mapeado.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Proyección cilíndrica/esférica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00" y="1979575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250" y="192000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Proyección cilíndrica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73" y="1012300"/>
            <a:ext cx="7998452" cy="39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Proyección esférica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75" y="1231350"/>
            <a:ext cx="7519824" cy="37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Fisheye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400" y="1033612"/>
            <a:ext cx="4058774" cy="40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575" y="3511275"/>
            <a:ext cx="1875225" cy="14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Fisheye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 tipo de proyección de ojo de pez más básico mapea el plano de la imagen al hemisferio en la dirección de la cámara.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400" y="2373175"/>
            <a:ext cx="2151524" cy="26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100" y="2840025"/>
            <a:ext cx="2089900" cy="20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050" y="2840025"/>
            <a:ext cx="2089899" cy="208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012" y="1202750"/>
            <a:ext cx="5071975" cy="36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Teoría de Color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algn="ctr">
              <a:spcBef>
                <a:spcPts val="0"/>
              </a:spcBef>
              <a:buNone/>
            </a:pPr>
            <a:r>
              <a:rPr lang="en"/>
              <a:t>¿Qué es el color?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¿Cómo podemos representarlo?</a:t>
            </a:r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775" y="1200149"/>
            <a:ext cx="3936073" cy="233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Teoría de Color</a:t>
            </a: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Algunos modelos de color: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RGB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CMYK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HSV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HSL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RGB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Representa el color con tres canales: 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Rojo (R), Verde (G) y Azul (B)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" sz="2400"/>
              <a:t>Es un modelo aditivo, es decir, cada canal representa la cantidad de color que se agregaal resultado.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Se utiliza principalmente en dispositivos digitales, displays, LCDs, etc.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450" y="463525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RGB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 ojo humano tiene 3 receptores, por lo que utilizar modelos de color con 3 dimensiones es necesario.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450" y="2347125"/>
            <a:ext cx="4075125" cy="25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RGB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Además, el ojo percibe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hasta 10 millones de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colores, por lo que con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256 valores por canal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es suficiente.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256^3 = </a:t>
            </a:r>
            <a:r>
              <a:rPr lang="en">
                <a:solidFill>
                  <a:schemeClr val="dk1"/>
                </a:solidFill>
              </a:rPr>
              <a:t>16 777 216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950" y="865500"/>
            <a:ext cx="4060350" cy="40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RGB</a:t>
            </a:r>
          </a:p>
        </p:txBody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Todo lo que está dentro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del triángulo puede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representarse.</a:t>
            </a:r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499" y="309575"/>
            <a:ext cx="4093449" cy="45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CMYK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Otro modelo similar, solo que sustractivo,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es decir, cada canal resta del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blanco su valor.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Se utiliza para impresión, ya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que se basa en las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propiedades de las tintas.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75" y="1910450"/>
            <a:ext cx="3047699" cy="304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350" y="37747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RGB</a:t>
            </a:r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Perceptualmente, qué tan útil es el modelo RGB o CMYK?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Cómo saturo el color?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Cómo modifico el matiz? 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HSV/HSL</a:t>
            </a:r>
          </a:p>
        </p:txBody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 color es definido por canales perceptuales: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HSV: Hue (matiz), saturation, value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HSL: Hue, saturation, lightness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Value y lightness son dos formas distintas de calcular la luminancia de un color.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HSV/HSL</a:t>
            </a:r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Luminancia simple: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HSV: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HSL: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Luma: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025" y="1476350"/>
            <a:ext cx="2393124" cy="37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875" y="2502375"/>
            <a:ext cx="3599628" cy="37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550" y="3078150"/>
            <a:ext cx="5823849" cy="2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00" y="4084350"/>
            <a:ext cx="3634575" cy="3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 una cámara moderna, la luz entra por una lente, una cantidad de tiempo determinado a través de una abertura a una distancia fija del sensor.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600" y="2830874"/>
            <a:ext cx="1333049" cy="220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825" y="2960224"/>
            <a:ext cx="3189125" cy="207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HSV/HSL</a:t>
            </a:r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450" y="1551000"/>
            <a:ext cx="3580150" cy="26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850" y="1521000"/>
            <a:ext cx="3661799" cy="26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1370275" y="4302800"/>
            <a:ext cx="2409600" cy="4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HSL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5461375" y="4302800"/>
            <a:ext cx="2409600" cy="43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HSV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HSV/HSL</a:t>
            </a:r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Mapean los colores a un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cilindro en el que la altura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representa el valor o brillo,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el ángulo representa el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matiz, y la distancia 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centro la saturación.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075" y="12001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HSV/HSL</a:t>
            </a:r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Estos modelos son mucho más prácticos para los artistas, pero son complejos computacionalmente para manipularlos en un raytracer.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Además, no ofrecen nada adicional al modelo RGB.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HSV/HSL</a:t>
            </a:r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Rueda de colores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25" y="1200150"/>
            <a:ext cx="4488151" cy="34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Corrección Gamma</a:t>
            </a:r>
          </a:p>
        </p:txBody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Lamentablemente, todos los renders que estuvimos generando hasta ahora los estamos visualizando </a:t>
            </a:r>
            <a:r>
              <a:rPr b="1" lang="en"/>
              <a:t>mal.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 algn="ctr">
              <a:spcBef>
                <a:spcPts val="0"/>
              </a:spcBef>
              <a:buNone/>
            </a:pPr>
            <a:r>
              <a:rPr lang="en"/>
              <a:t>¿Por qué podría ser?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Corrección Gamma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Todas las imagenes generadas las visualizamos a través de un medio digital, ya sea un monitor, TV o smartphone.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¿Estamos seguros que los colores que definimos en el render son los que vemos?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Corrección Gamma</a:t>
            </a:r>
          </a:p>
        </p:txBody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Los dispositivos de display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suelen ajustar el color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según una curva.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0" y="1207450"/>
            <a:ext cx="3618150" cy="36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400" y="3270025"/>
            <a:ext cx="1515025" cy="2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Corrección Gamma</a:t>
            </a:r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 valor de entrada es exponenciado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por un valor llamado </a:t>
            </a:r>
            <a:r>
              <a:rPr i="1" lang="en"/>
              <a:t>gamma</a:t>
            </a:r>
            <a:r>
              <a:rPr lang="en"/>
              <a:t>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modificando no linealmente la intensidad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de la imagen final.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Se usa al encodear y decodear la imagen.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400" y="3382575"/>
            <a:ext cx="1515025" cy="2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061" y="48325"/>
            <a:ext cx="1028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Corrección Gamma</a:t>
            </a:r>
          </a:p>
        </p:txBody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 el modelo sRGB, utilizado comúnmente, se utiliza un gamma de 0.45 al encodear y 2.2 para decodear.</a:t>
            </a: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825" y="2414475"/>
            <a:ext cx="3385900" cy="2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Corrección Gamma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Como estamos generando imagenes virtuales, debemos encodear la imagen luego de generarla para que, al visualizarla la corrección del monitor o display, veamos como resultado final el valor real.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Para esto se usa una corrección de ~0.45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57200" y="10633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La lente enfoca la luz a través de esta abertura, distorsionando la dirección de los rayos de la cámara.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0" y="2225625"/>
            <a:ext cx="4386250" cy="27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Corrección Gamma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1307" l="0" r="0" t="40311"/>
          <a:stretch/>
        </p:blipFill>
        <p:spPr>
          <a:xfrm>
            <a:off x="1690225" y="1207450"/>
            <a:ext cx="5962149" cy="35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Corrección Gamma</a:t>
            </a:r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525" y="1734550"/>
            <a:ext cx="52387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Imágenes de rango dinámico</a:t>
            </a:r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En la naturaleza, pueden haber diferencias de contraste de luz tan grandes que no pueden ser representadas en un píxel de 8 bits/canal.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algn="ctr">
              <a:spcBef>
                <a:spcPts val="0"/>
              </a:spcBef>
              <a:buNone/>
            </a:pPr>
            <a:r>
              <a:rPr lang="en"/>
              <a:t>¿Qué estrategia podría tomarse para aprovechar al máximo la información obtenida?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Imágenes de rango dinámico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00" y="1063374"/>
            <a:ext cx="6859200" cy="38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Imágenes de rango dinámico</a:t>
            </a:r>
          </a:p>
        </p:txBody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Existen dos problemas: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Guardar la información de iluminación completa.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Visualizarla correctamente.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Imágenes de rango dinámico</a:t>
            </a:r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¿Si la imagen de salida tuviese 32 bits/canal, se resolverían ambos problemas?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Formato .EXR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Imágenes de rango dinámico</a:t>
            </a:r>
          </a:p>
        </p:txBody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¿Si la imagen de salida tuviese 32 bits/canal, se resolvería</a:t>
            </a:r>
            <a:r>
              <a:rPr lang="en">
                <a:solidFill>
                  <a:schemeClr val="dk1"/>
                </a:solidFill>
              </a:rPr>
              <a:t>n ambos problemas?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No, ya que sólo se guardaría la información, pero no se podría visualizar correctamente.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Imágenes de rango dinámico</a:t>
            </a:r>
          </a:p>
        </p:txBody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Debo tener una estrategia para poder visualizarla.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Se lo denomina Tonemapping.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Tonemapping</a:t>
            </a:r>
          </a:p>
        </p:txBody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00" y="1207450"/>
            <a:ext cx="5725000" cy="381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Tonemapping</a:t>
            </a:r>
          </a:p>
        </p:txBody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Es la estrategia de truncado y ajustado de una imagen con grandes rangos dinámicos para poder visualizarla correctamente dentro de rangos más limitados.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Puede ajustar colores localmente o globalmente.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Depth of Field </a:t>
            </a:r>
            <a:r>
              <a:rPr lang="en" sz="2400"/>
              <a:t>(profundidad de campo)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 distancia focal es la distancia del lente al plano imaginario (o plano focal) de objetos que están perfectamente enfocados.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150" y="2734975"/>
            <a:ext cx="3741824" cy="23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Imágenes de rango dinámico</a:t>
            </a:r>
          </a:p>
        </p:txBody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¿Y si, en vez de generar una imagen HDR, utilizamos tonemapping dentro del render?</a:t>
            </a:r>
          </a:p>
        </p:txBody>
      </p:sp>
      <p:sp>
        <p:nvSpPr>
          <p:cNvPr id="627" name="Shape 627">
            <a:hlinkClick r:id="rId4"/>
          </p:cNvPr>
          <p:cNvSpPr/>
          <p:nvPr/>
        </p:nvSpPr>
        <p:spPr>
          <a:xfrm>
            <a:off x="2888400" y="2308625"/>
            <a:ext cx="3367200" cy="25254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8" name="Shape 628"/>
          <p:cNvSpPr txBox="1"/>
          <p:nvPr/>
        </p:nvSpPr>
        <p:spPr>
          <a:xfrm>
            <a:off x="2416175" y="4799275"/>
            <a:ext cx="5176499" cy="25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https://www.youtube.com/watch?v=z7WXf9h2-Jg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Based Lighting (IBL)</a:t>
            </a:r>
          </a:p>
        </p:txBody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Muchas veces se desea replicar la iluminación que hay en un determinado lugar.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Por ejemplo, en un set de película o de fotografía.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Based Lighting (IBL)</a:t>
            </a:r>
          </a:p>
        </p:txBody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Para esto, se utiliza un Dome Light con una imagen que mapee al hemisferio.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Idealmente, esta imagen debe contener el rango dinámico del ambiente, así se puede replicar la luz correctamente.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Based Lighting (IBL)</a:t>
            </a:r>
          </a:p>
        </p:txBody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7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825" y="989075"/>
            <a:ext cx="7647101" cy="4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Based Lighting (IBL)</a:t>
            </a:r>
          </a:p>
        </p:txBody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Sin embargo, utilizar un dome light suele ser computacionalmente complejo, y si la imagen es suficientemente detallada, puede generar mucho ruido.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Based Lighting (IBL)</a:t>
            </a:r>
          </a:p>
        </p:txBody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Sin embargo, utilizar un dome light suele ser computacionalmente complejo, y si la imagen es suficientemente detallada, puede generar mucho ruido.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¿Cómo se podría mejorar esto?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Based Lighting (IBL)</a:t>
            </a:r>
          </a:p>
        </p:txBody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Optimización de muestreo de hemisferios con IBL.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La idea es concentrar los puntos muestreados donde hay más luz. Se suele preprocesar la imagen para esto.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Based Lighting (IBL)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25" y="2012550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475" y="2012550"/>
            <a:ext cx="381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Based Lighting (IBL)</a:t>
            </a:r>
          </a:p>
        </p:txBody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400" y="1272525"/>
            <a:ext cx="4314650" cy="35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349070"/>
            <a:ext cx="3781449" cy="3151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Image Based Lighting (IBL)</a:t>
            </a:r>
          </a:p>
        </p:txBody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457200" y="12074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>
            <a:hlinkClick r:id="rId4"/>
          </p:cNvPr>
          <p:cNvSpPr/>
          <p:nvPr/>
        </p:nvSpPr>
        <p:spPr>
          <a:xfrm>
            <a:off x="2325725" y="926750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88" name="Shape 688"/>
          <p:cNvSpPr txBox="1"/>
          <p:nvPr/>
        </p:nvSpPr>
        <p:spPr>
          <a:xfrm>
            <a:off x="1780700" y="4355750"/>
            <a:ext cx="6473999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https://www.youtube.com/watch?v=HISZCnQngTk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